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Teams"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6"/>
    <p:restoredTop sz="74014"/>
  </p:normalViewPr>
  <p:slideViewPr>
    <p:cSldViewPr snapToGrid="0" snapToObjects="1">
      <p:cViewPr varScale="1">
        <p:scale>
          <a:sx n="93" d="100"/>
          <a:sy n="93" d="100"/>
        </p:scale>
        <p:origin x="1944"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a:t>
            </a:r>
            <a:r>
              <a:rPr lang="en-US" dirty="0" err="1"/>
              <a:t>cURL</a:t>
            </a:r>
            <a:r>
              <a:rPr lang="en-US" dirty="0"/>
              <a:t>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t>
            </a:r>
            <a:r>
              <a:rPr lang="en-US" dirty="0" err="1"/>
              <a:t>cURL</a:t>
            </a:r>
            <a:r>
              <a:rPr lang="en-US" dirty="0"/>
              <a:t>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a:t>
            </a:r>
            <a:r>
              <a:rPr lang="en-US" b="0" dirty="0" err="1"/>
              <a:t>cURL</a:t>
            </a:r>
            <a:r>
              <a:rPr lang="en-US" b="0" dirty="0"/>
              <a:t>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a:t>
            </a:r>
            <a:r>
              <a:rPr lang="en-US" dirty="0" err="1"/>
              <a:t>cURL</a:t>
            </a:r>
            <a:r>
              <a:rPr lang="en-US" dirty="0"/>
              <a:t>,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any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a:t>
            </a:r>
            <a:r>
              <a:rPr lang="en-US" dirty="0" err="1"/>
              <a:t>cURL</a:t>
            </a:r>
            <a:r>
              <a:rPr lang="en-US" dirty="0"/>
              <a:t> (</a:t>
            </a:r>
            <a:r>
              <a:rPr lang="en-US" b="1" dirty="0"/>
              <a:t>New </a:t>
            </a:r>
            <a:r>
              <a:rPr lang="en-US" b="1" dirty="0" err="1"/>
              <a:t>cURL</a:t>
            </a:r>
            <a:r>
              <a:rPr lang="en-US" b="1" dirty="0"/>
              <a:t>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Now we specify the -k option to tell </a:t>
            </a:r>
            <a:r>
              <a:rPr lang="en-US" b="0" i="0" dirty="0" err="1"/>
              <a:t>cURL</a:t>
            </a:r>
            <a:r>
              <a:rPr lang="en-US" b="0" i="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is a recent change to this particular environment (August 2020).</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Cisco installed a new certificate at the end of July (2020) and although it comes from the same public CA, there is no SAN field so </a:t>
            </a:r>
            <a:r>
              <a:rPr lang="en-US" b="0" i="0" dirty="0" err="1"/>
              <a:t>cURL</a:t>
            </a:r>
            <a:r>
              <a:rPr lang="en-US" b="0" i="0" dirty="0"/>
              <a:t> doesn’t trust the certificate and will return a certificate validation error without the -k option.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I’ll show you how we can tell on the next slide.</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with the -o option,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 took this screen recording in March (2020), when Cisco had a different certificate on this system and, by a stroke of luck, this happened to be the slide I chose to show the -v option which allows me to see some TLS negotiation details.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When I compare the screen recording from March (2020) to a live attempt today, I can see the differences between the two certificates and why the negotiation failed.</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Again, by pure luck, I had verbose output enabled so this ends up being a good way to demonstrate how to troubleshoot a certificate problem.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Even though I haven’t updated the screen recording, the sample </a:t>
            </a:r>
            <a:r>
              <a:rPr lang="en-US" b="0" dirty="0" err="1"/>
              <a:t>cURL</a:t>
            </a:r>
            <a:r>
              <a:rPr lang="en-US" b="0" dirty="0"/>
              <a:t> commands in the GitHub repo are up-to-date.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commands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a:t>
            </a:r>
            <a:r>
              <a:rPr lang="en-US" dirty="0" err="1"/>
              <a:t>cURL</a:t>
            </a:r>
            <a:r>
              <a:rPr lang="en-US" dirty="0"/>
              <a:t>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lvl="0" indent="-171450">
              <a:buFont typeface="Arial" panose="020B0604020202020204" pitchFamily="34" charset="0"/>
              <a:buChar char="•"/>
            </a:pPr>
            <a:r>
              <a:rPr lang="en-US" b="0" i="0" dirty="0"/>
              <a:t>(August 2020) Because Cisco doesn’t have a SAN in their always-on DNAC sandbox certificate anymore, we have to do a couple of extra things to get insecure certificates to work.</a:t>
            </a:r>
          </a:p>
          <a:p>
            <a:pPr marL="628650" lvl="1" indent="-171450">
              <a:buFont typeface="Arial" panose="020B0604020202020204" pitchFamily="34" charset="0"/>
              <a:buChar char="•"/>
            </a:pPr>
            <a:r>
              <a:rPr lang="en-US" b="0" i="0" dirty="0"/>
              <a:t>The first is cosmetic but, generally, a really good idea.</a:t>
            </a:r>
          </a:p>
          <a:p>
            <a:pPr marL="628650" lvl="1" indent="-171450">
              <a:buFont typeface="Arial" panose="020B0604020202020204" pitchFamily="34" charset="0"/>
              <a:buChar char="•"/>
            </a:pPr>
            <a:r>
              <a:rPr lang="en-US" b="0" i="0" dirty="0"/>
              <a:t>This command will keep Python from displaying an insecure certificate warning after each request, even if you tell Python to allow insecure certificates.</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p>
          <a:p>
            <a:endParaRPr lang="en-US" b="0" dirty="0"/>
          </a:p>
          <a:p>
            <a:r>
              <a:rPr lang="en-US" b="0" dirty="0"/>
              <a:t>Also, I haven’t updated the screen recording to show the code we say on the last slide to allow insecure TLS but I updated the code samples in the GitHub repo.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iku</a:t>
            </a:r>
            <a:r>
              <a:rPr lang="en-US" b="0" dirty="0"/>
              <a:t> options tell </a:t>
            </a:r>
            <a:r>
              <a:rPr lang="en-US" b="0" dirty="0" err="1"/>
              <a:t>cURL</a:t>
            </a:r>
            <a:r>
              <a:rPr lang="en-US" b="0" dirty="0"/>
              <a:t> to display the response headers, allow insecure certificates,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ik</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the -k option to allow insecure certificates,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cURL</a:t>
            </a:r>
            <a:r>
              <a:rPr lang="en-US" dirty="0"/>
              <a:t>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a:t>
            </a:r>
            <a:r>
              <a:rPr lang="en-US" dirty="0" err="1"/>
              <a:t>cURL</a:t>
            </a:r>
            <a:r>
              <a:rPr lang="en-US" dirty="0"/>
              <a:t>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a:t>
            </a:r>
            <a:r>
              <a:rPr lang="en-US" b="1" i="1" dirty="0">
                <a:solidFill>
                  <a:srgbClr val="FFFF00"/>
                </a:solidFill>
              </a:rPr>
              <a:t>. com/v1/rooms'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kvo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lnSpcReduction="10000"/>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a:solidFill>
                  <a:srgbClr val="FFFF00"/>
                </a:solidFill>
              </a:rPr>
              <a:t>requests.packages.urllib3.disable_warnings()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 verify=False)</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disable insecure TLS warnings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69591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311757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536825"/>
            <a:ext cx="798780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948656"/>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37403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BCF7A1E-48C2-C146-A64D-9DEA67F222DE}"/>
              </a:ext>
            </a:extLst>
          </p:cNvPr>
          <p:cNvSpPr/>
          <p:nvPr/>
        </p:nvSpPr>
        <p:spPr>
          <a:xfrm>
            <a:off x="909611" y="2276904"/>
            <a:ext cx="576889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7" end="7"/>
                                            </p:txEl>
                                          </p:spTgt>
                                        </p:tgtEl>
                                        <p:attrNameLst>
                                          <p:attrName>style.opacity</p:attrName>
                                        </p:attrNameLst>
                                      </p:cBhvr>
                                      <p:to>
                                        <p:strVal val="0.5"/>
                                      </p:to>
                                    </p:set>
                                    <p:animEffect filter="image" prLst="opacity: 0.5">
                                      <p:cBhvr rctx="IE">
                                        <p:cTn id="43" dur="indefinite"/>
                                        <p:tgtEl>
                                          <p:spTgt spid="3">
                                            <p:txEl>
                                              <p:pRg st="7" end="7"/>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1000"/>
                                        <p:tgtEl>
                                          <p:spTgt spid="7"/>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10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8" end="8"/>
                                            </p:txEl>
                                          </p:spTgt>
                                        </p:tgtEl>
                                        <p:attrNameLst>
                                          <p:attrName>style.opacity</p:attrName>
                                        </p:attrNameLst>
                                      </p:cBhvr>
                                      <p:to>
                                        <p:strVal val="0.5"/>
                                      </p:to>
                                    </p:set>
                                    <p:animEffect filter="image" prLst="opacity: 0.5">
                                      <p:cBhvr rctx="IE">
                                        <p:cTn id="59" dur="indefinite"/>
                                        <p:tgtEl>
                                          <p:spTgt spid="3">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dissolve">
                                      <p:cBhvr>
                                        <p:cTn id="62" dur="500"/>
                                        <p:tgtEl>
                                          <p:spTgt spid="3">
                                            <p:txEl>
                                              <p:pRg st="9" end="9"/>
                                            </p:txEl>
                                          </p:spTgt>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10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nodeType="clickEffect">
                                  <p:stCondLst>
                                    <p:cond delay="0"/>
                                  </p:stCondLst>
                                  <p:childTnLst>
                                    <p:set>
                                      <p:cBhvr>
                                        <p:cTn id="70" dur="indefinite"/>
                                        <p:tgtEl>
                                          <p:spTgt spid="3">
                                            <p:txEl>
                                              <p:pRg st="9" end="9"/>
                                            </p:txEl>
                                          </p:spTgt>
                                        </p:tgtEl>
                                        <p:attrNameLst>
                                          <p:attrName>style.opacity</p:attrName>
                                        </p:attrNameLst>
                                      </p:cBhvr>
                                      <p:to>
                                        <p:strVal val="0.5"/>
                                      </p:to>
                                    </p:set>
                                    <p:animEffect filter="image" prLst="opacity: 0.5">
                                      <p:cBhvr rctx="IE">
                                        <p:cTn id="71" dur="indefinite"/>
                                        <p:tgtEl>
                                          <p:spTgt spid="3">
                                            <p:txEl>
                                              <p:pRg st="9" end="9"/>
                                            </p:txEl>
                                          </p:spTgt>
                                        </p:tgtEl>
                                      </p:cBhvr>
                                    </p:animEffect>
                                  </p:childTnLst>
                                </p:cTn>
                              </p:par>
                              <p:par>
                                <p:cTn id="72" presetID="9" presetClass="entr" presetSubtype="0" fill="hold" nodeType="with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Effect transition="in" filter="dissolve">
                                      <p:cBhvr>
                                        <p:cTn id="74" dur="500"/>
                                        <p:tgtEl>
                                          <p:spTgt spid="3">
                                            <p:txEl>
                                              <p:pRg st="10" end="10"/>
                                            </p:txEl>
                                          </p:spTgt>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left)">
                                      <p:cBhvr>
                                        <p:cTn id="78" dur="1000"/>
                                        <p:tgtEl>
                                          <p:spTgt spid="11"/>
                                        </p:tgtEl>
                                      </p:cBhvr>
                                    </p:animEffect>
                                  </p:childTnLst>
                                </p:cTn>
                              </p:par>
                            </p:childTnLst>
                          </p:cTn>
                        </p:par>
                        <p:par>
                          <p:cTn id="79" fill="hold">
                            <p:stCondLst>
                              <p:cond delay="1500"/>
                            </p:stCondLst>
                            <p:childTnLst>
                              <p:par>
                                <p:cTn id="80" presetID="22" presetClass="entr" presetSubtype="8"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iku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ik</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ikX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fontScale="92500"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a:solidFill>
                  <a:srgbClr val="FFFF00"/>
                </a:solidFill>
              </a:rPr>
              <a:t>requests.packages.urllib3.disable_warnings()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 verify=False)</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 verify=False)</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lnSpcReduction="10000"/>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 verify=False)</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12637</TotalTime>
  <Words>19663</Words>
  <Application>Microsoft Macintosh PowerPoint</Application>
  <PresentationFormat>Widescreen</PresentationFormat>
  <Paragraphs>1841</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435</cp:revision>
  <dcterms:created xsi:type="dcterms:W3CDTF">2020-02-11T00:22:44Z</dcterms:created>
  <dcterms:modified xsi:type="dcterms:W3CDTF">2021-03-02T21:21:23Z</dcterms:modified>
</cp:coreProperties>
</file>